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56" r:id="rId6"/>
    <p:sldId id="260" r:id="rId7"/>
    <p:sldId id="259" r:id="rId8"/>
    <p:sldId id="261" r:id="rId9"/>
    <p:sldId id="270" r:id="rId10"/>
    <p:sldId id="271" r:id="rId11"/>
    <p:sldId id="272" r:id="rId12"/>
    <p:sldId id="273" r:id="rId13"/>
    <p:sldId id="262" r:id="rId14"/>
    <p:sldId id="263"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C8F"/>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0780C-E56D-400C-870A-D845A053C984}" v="2" dt="2021-10-05T13:31:59.926"/>
    <p1510:client id="{61C505CD-5A74-4990-9490-E48E9F74A399}" v="4" dt="2021-10-05T10:37:44.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sorterViewPr>
    <p:cViewPr>
      <p:scale>
        <a:sx n="100" d="100"/>
        <a:sy n="100" d="100"/>
      </p:scale>
      <p:origin x="0" y="-30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AA567-684E-4394-843B-D74132389F23}" type="datetimeFigureOut">
              <a:rPr lang="en-GB" smtClean="0"/>
              <a:t>19/10/2021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277A6D-09FD-44E7-A39E-2B41F7C7EB5B}" type="slidenum">
              <a:rPr lang="en-GB" smtClean="0"/>
              <a:t>‹#›</a:t>
            </a:fld>
            <a:endParaRPr lang="en-GB" dirty="0"/>
          </a:p>
        </p:txBody>
      </p:sp>
    </p:spTree>
    <p:extLst>
      <p:ext uri="{BB962C8B-B14F-4D97-AF65-F5344CB8AC3E}">
        <p14:creationId xmlns:p14="http://schemas.microsoft.com/office/powerpoint/2010/main" val="179688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59C3-3023-460D-9991-99F2F39008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941438-08F6-45A5-BAF9-CE10815D1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9F9193-F0AA-42EA-9B85-A158A72A0082}"/>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5" name="Footer Placeholder 4">
            <a:extLst>
              <a:ext uri="{FF2B5EF4-FFF2-40B4-BE49-F238E27FC236}">
                <a16:creationId xmlns:a16="http://schemas.microsoft.com/office/drawing/2014/main" id="{851FD05D-4C09-4ED9-ADD9-B4BEC2BBD51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F598333-1E75-4E6A-92D5-51644F394C72}"/>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240123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1EFC-9A12-4E0D-86CE-E671EFD985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E5DBE8-951E-41BE-8BA5-79C93EFED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9AB86-E7E4-4DEA-8C28-C06657791DDD}"/>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5" name="Footer Placeholder 4">
            <a:extLst>
              <a:ext uri="{FF2B5EF4-FFF2-40B4-BE49-F238E27FC236}">
                <a16:creationId xmlns:a16="http://schemas.microsoft.com/office/drawing/2014/main" id="{62213A0F-D830-4414-8BF6-D4E18B558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235ED7A-0966-4CC9-88A8-BBC68D470852}"/>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370789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7DC2EB-C198-4CFA-8C7C-08FDE4E154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164881-F1EF-4DA5-99CD-723960ACCB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0CE712-CAE8-4BAE-B081-9DA52FE5BD36}"/>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5" name="Footer Placeholder 4">
            <a:extLst>
              <a:ext uri="{FF2B5EF4-FFF2-40B4-BE49-F238E27FC236}">
                <a16:creationId xmlns:a16="http://schemas.microsoft.com/office/drawing/2014/main" id="{C6E41F72-D88C-421C-96FC-50EF5FD640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8591266-9F5F-4C25-9B76-43FB6347234B}"/>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19940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825C-5978-4C46-AE70-FCBC0D93DB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DF6B3C-B7A7-46BE-9719-685E7ABE7E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D1A00-89E9-407C-ADEB-E07DCEFC5196}"/>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5" name="Footer Placeholder 4">
            <a:extLst>
              <a:ext uri="{FF2B5EF4-FFF2-40B4-BE49-F238E27FC236}">
                <a16:creationId xmlns:a16="http://schemas.microsoft.com/office/drawing/2014/main" id="{2678E0F1-4F42-4C53-8921-EAFEF85B5D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5AFD84-AA66-4B0C-84B2-077F54E81396}"/>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352387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0F79-AA29-47CD-AD9D-140698D86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583158-D6F2-4166-8472-5C14C00DC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5DF831-3EDD-47D2-B1B7-B428F790FBAA}"/>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5" name="Footer Placeholder 4">
            <a:extLst>
              <a:ext uri="{FF2B5EF4-FFF2-40B4-BE49-F238E27FC236}">
                <a16:creationId xmlns:a16="http://schemas.microsoft.com/office/drawing/2014/main" id="{34BAA205-B492-4956-8937-A335344931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044678C-85ED-44E6-B785-60EE22956F63}"/>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25702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3395-48AC-45C0-BFDB-C89694D5FB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E4DF82-F9AD-4A2C-AE78-F4A28000BE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5641D0-F167-4229-A523-05B7464EF8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91B2C1-F30B-4631-8BEF-A01AE1B989A4}"/>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6" name="Footer Placeholder 5">
            <a:extLst>
              <a:ext uri="{FF2B5EF4-FFF2-40B4-BE49-F238E27FC236}">
                <a16:creationId xmlns:a16="http://schemas.microsoft.com/office/drawing/2014/main" id="{F81A59B1-BA9D-4B35-9BA0-B8201930749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F2852AB-2B8E-478C-8C02-97DCB21859D0}"/>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16602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A47D-FC88-449E-A91D-4B2986E2A8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3AD738-46A0-47C8-9ED9-E4342042CF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97ED3-001C-4DD2-8630-1219EBC325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6FC7EB-1FF9-4935-A0E7-A647B359C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09A3DB-A798-45EA-A968-BADF2EEE03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E0B42B-00FA-4A46-83E5-B73E23CBA952}"/>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8" name="Footer Placeholder 7">
            <a:extLst>
              <a:ext uri="{FF2B5EF4-FFF2-40B4-BE49-F238E27FC236}">
                <a16:creationId xmlns:a16="http://schemas.microsoft.com/office/drawing/2014/main" id="{6AC3CE53-D5D5-4053-8B30-E15FDB5EA73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4FB1D87-368B-488C-B669-5DCC9B749B3D}"/>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3946151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B0E4-79E9-403B-B17F-235A4C1D79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B56D90-BCAF-4681-A6EF-224BD5FE6ACA}"/>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4" name="Footer Placeholder 3">
            <a:extLst>
              <a:ext uri="{FF2B5EF4-FFF2-40B4-BE49-F238E27FC236}">
                <a16:creationId xmlns:a16="http://schemas.microsoft.com/office/drawing/2014/main" id="{1A311ADA-DD9C-42BD-A8B0-AEDF785A40F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E8B3FEA-D5CD-4CCC-A58E-1455D4F57014}"/>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378439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EE0D42-2F1F-4978-B758-2961574C1A50}"/>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3" name="Footer Placeholder 2">
            <a:extLst>
              <a:ext uri="{FF2B5EF4-FFF2-40B4-BE49-F238E27FC236}">
                <a16:creationId xmlns:a16="http://schemas.microsoft.com/office/drawing/2014/main" id="{45ACF46C-7A06-4BE3-9BD6-1F5D288AD7A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2D88A8D-724C-478C-AE76-0897A8A72524}"/>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346750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EB99-A4BF-4794-9280-5F4E63257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BDD2CF-6087-499C-9A01-6342E33A4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B33B51-CDA2-4A53-A2C5-B9D56319C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EE349-4CC8-489F-9711-095D06274FAF}"/>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6" name="Footer Placeholder 5">
            <a:extLst>
              <a:ext uri="{FF2B5EF4-FFF2-40B4-BE49-F238E27FC236}">
                <a16:creationId xmlns:a16="http://schemas.microsoft.com/office/drawing/2014/main" id="{387C5F19-8C2F-4814-A600-C83D8C7B9D9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8CCD9C-8626-4944-9011-2D2E8C834219}"/>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208804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F57D-6E93-4A30-A176-0AD43F982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26D4F0-3FC2-4261-BB96-D6FDBE53A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32FFAFA-164D-4244-A233-001950026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F6CE2-B9F0-4465-87F5-1F38C51048A9}"/>
              </a:ext>
            </a:extLst>
          </p:cNvPr>
          <p:cNvSpPr>
            <a:spLocks noGrp="1"/>
          </p:cNvSpPr>
          <p:nvPr>
            <p:ph type="dt" sz="half" idx="10"/>
          </p:nvPr>
        </p:nvSpPr>
        <p:spPr/>
        <p:txBody>
          <a:bodyPr/>
          <a:lstStyle/>
          <a:p>
            <a:fld id="{D84F9EAD-99A0-4ABF-A234-471887687D21}" type="datetimeFigureOut">
              <a:rPr lang="en-GB" smtClean="0"/>
              <a:t>19/10/2021</a:t>
            </a:fld>
            <a:endParaRPr lang="en-GB" dirty="0"/>
          </a:p>
        </p:txBody>
      </p:sp>
      <p:sp>
        <p:nvSpPr>
          <p:cNvPr id="6" name="Footer Placeholder 5">
            <a:extLst>
              <a:ext uri="{FF2B5EF4-FFF2-40B4-BE49-F238E27FC236}">
                <a16:creationId xmlns:a16="http://schemas.microsoft.com/office/drawing/2014/main" id="{B0DCBB6C-1DB3-4558-8F01-9246557AF0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C2C4873-EE2B-4C04-B187-65871CF9FF16}"/>
              </a:ext>
            </a:extLst>
          </p:cNvPr>
          <p:cNvSpPr>
            <a:spLocks noGrp="1"/>
          </p:cNvSpPr>
          <p:nvPr>
            <p:ph type="sldNum" sz="quarter" idx="12"/>
          </p:nvPr>
        </p:nvSpPr>
        <p:spPr/>
        <p:txBody>
          <a:bodyPr/>
          <a:lstStyle/>
          <a:p>
            <a:fld id="{DFD1E754-898A-4D97-8AFF-5F5A631C7055}" type="slidenum">
              <a:rPr lang="en-GB" smtClean="0"/>
              <a:t>‹#›</a:t>
            </a:fld>
            <a:endParaRPr lang="en-GB" dirty="0"/>
          </a:p>
        </p:txBody>
      </p:sp>
    </p:spTree>
    <p:extLst>
      <p:ext uri="{BB962C8B-B14F-4D97-AF65-F5344CB8AC3E}">
        <p14:creationId xmlns:p14="http://schemas.microsoft.com/office/powerpoint/2010/main" val="186887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7F337E-72DF-45C0-8717-99B8ED549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91EDF1-0483-4312-A825-AEBC4527B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F9D722-F2B2-4734-AB09-C3F3E7B5DC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F9EAD-99A0-4ABF-A234-471887687D21}" type="datetimeFigureOut">
              <a:rPr lang="en-GB" smtClean="0"/>
              <a:t>19/10/2021</a:t>
            </a:fld>
            <a:endParaRPr lang="en-GB" dirty="0"/>
          </a:p>
        </p:txBody>
      </p:sp>
      <p:sp>
        <p:nvSpPr>
          <p:cNvPr id="5" name="Footer Placeholder 4">
            <a:extLst>
              <a:ext uri="{FF2B5EF4-FFF2-40B4-BE49-F238E27FC236}">
                <a16:creationId xmlns:a16="http://schemas.microsoft.com/office/drawing/2014/main" id="{C0BE9E01-A4B9-4BB5-9AD7-E14CAD254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7C3DFB9-B14A-4309-923B-46A338CD7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1E754-898A-4D97-8AFF-5F5A631C7055}" type="slidenum">
              <a:rPr lang="en-GB" smtClean="0"/>
              <a:t>‹#›</a:t>
            </a:fld>
            <a:endParaRPr lang="en-GB" dirty="0"/>
          </a:p>
        </p:txBody>
      </p:sp>
    </p:spTree>
    <p:extLst>
      <p:ext uri="{BB962C8B-B14F-4D97-AF65-F5344CB8AC3E}">
        <p14:creationId xmlns:p14="http://schemas.microsoft.com/office/powerpoint/2010/main" val="1371547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aude.ac.uk/"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mailto:info@aude.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6616F94-AC38-49BB-AE38-E8766C335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023" y="1967622"/>
            <a:ext cx="5400000" cy="2702417"/>
          </a:xfrm>
          <a:prstGeom prst="rect">
            <a:avLst/>
          </a:prstGeom>
        </p:spPr>
      </p:pic>
    </p:spTree>
    <p:extLst>
      <p:ext uri="{BB962C8B-B14F-4D97-AF65-F5344CB8AC3E}">
        <p14:creationId xmlns:p14="http://schemas.microsoft.com/office/powerpoint/2010/main" val="4153134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304A14-32D0-4873-B914-423ED7B8D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140EB3B-25E0-4B28-B739-6DB771486086}"/>
              </a:ext>
            </a:extLst>
          </p:cNvPr>
          <p:cNvSpPr>
            <a:spLocks noGrp="1"/>
          </p:cNvSpPr>
          <p:nvPr>
            <p:ph type="title"/>
          </p:nvPr>
        </p:nvSpPr>
        <p:spPr>
          <a:xfrm>
            <a:off x="838200" y="365125"/>
            <a:ext cx="5387502" cy="1325563"/>
          </a:xfrm>
        </p:spPr>
        <p:txBody>
          <a:bodyPr>
            <a:normAutofit/>
          </a:bodyPr>
          <a:lstStyle/>
          <a:p>
            <a:r>
              <a:rPr lang="en-GB">
                <a:latin typeface="Titillium Web" panose="00000500000000000000" pitchFamily="2" charset="0"/>
              </a:rPr>
              <a:t>Reflection as chair of AUDE</a:t>
            </a:r>
          </a:p>
        </p:txBody>
      </p:sp>
      <p:sp>
        <p:nvSpPr>
          <p:cNvPr id="3" name="Text Placeholder 2">
            <a:extLst>
              <a:ext uri="{FF2B5EF4-FFF2-40B4-BE49-F238E27FC236}">
                <a16:creationId xmlns:a16="http://schemas.microsoft.com/office/drawing/2014/main" id="{ECB4FD03-EAE7-4EEF-94F4-1A7F30B73500}"/>
              </a:ext>
            </a:extLst>
          </p:cNvPr>
          <p:cNvSpPr>
            <a:spLocks noGrp="1"/>
          </p:cNvSpPr>
          <p:nvPr>
            <p:ph idx="1"/>
          </p:nvPr>
        </p:nvSpPr>
        <p:spPr>
          <a:xfrm>
            <a:off x="838200" y="1825625"/>
            <a:ext cx="5387502" cy="4351338"/>
          </a:xfrm>
        </p:spPr>
        <p:txBody>
          <a:bodyPr>
            <a:noAutofit/>
          </a:bodyPr>
          <a:lstStyle/>
          <a:p>
            <a:r>
              <a:rPr lang="en-GB" sz="2400" dirty="0">
                <a:latin typeface="Titillium Web" panose="00000500000000000000" pitchFamily="2" charset="0"/>
              </a:rPr>
              <a:t>Succession planning and investing in talent…</a:t>
            </a:r>
          </a:p>
          <a:p>
            <a:r>
              <a:rPr lang="en-GB" sz="2400" dirty="0">
                <a:latin typeface="Titillium Web" panose="00000500000000000000" pitchFamily="2" charset="0"/>
              </a:rPr>
              <a:t>My professional Journey..</a:t>
            </a:r>
          </a:p>
          <a:p>
            <a:pPr lvl="1"/>
            <a:r>
              <a:rPr lang="en-GB" dirty="0">
                <a:latin typeface="Titillium Web" panose="00000500000000000000" pitchFamily="2" charset="0"/>
              </a:rPr>
              <a:t>Formal training funded by my employer</a:t>
            </a:r>
          </a:p>
          <a:p>
            <a:pPr lvl="1"/>
            <a:r>
              <a:rPr lang="en-GB" dirty="0">
                <a:latin typeface="Titillium Web" panose="00000500000000000000" pitchFamily="2" charset="0"/>
              </a:rPr>
              <a:t>Staff feel valued when you invest in them</a:t>
            </a:r>
          </a:p>
          <a:p>
            <a:pPr lvl="2"/>
            <a:r>
              <a:rPr lang="en-GB" sz="2400" dirty="0">
                <a:latin typeface="Titillium Web" panose="00000500000000000000" pitchFamily="2" charset="0"/>
              </a:rPr>
              <a:t>Learning and professional development</a:t>
            </a:r>
          </a:p>
          <a:p>
            <a:pPr lvl="1"/>
            <a:r>
              <a:rPr lang="en-GB" dirty="0">
                <a:latin typeface="Titillium Web" panose="00000500000000000000" pitchFamily="2" charset="0"/>
              </a:rPr>
              <a:t>Grow your own</a:t>
            </a:r>
          </a:p>
          <a:p>
            <a:pPr lvl="2"/>
            <a:r>
              <a:rPr lang="en-GB" sz="2400" dirty="0">
                <a:latin typeface="Titillium Web" panose="00000500000000000000" pitchFamily="2" charset="0"/>
              </a:rPr>
              <a:t>Promoting within your own department or organisation</a:t>
            </a:r>
          </a:p>
          <a:p>
            <a:pPr lvl="1"/>
            <a:r>
              <a:rPr lang="en-GB" dirty="0">
                <a:latin typeface="Titillium Web" panose="00000500000000000000" pitchFamily="2" charset="0"/>
              </a:rPr>
              <a:t>Doesn’t only work with managers.</a:t>
            </a:r>
          </a:p>
        </p:txBody>
      </p:sp>
      <p:pic>
        <p:nvPicPr>
          <p:cNvPr id="1026" name="Picture 2" descr="It's Urgent – Succession Planning In A Post-COVID World - IMSA Search  Global Partners">
            <a:extLst>
              <a:ext uri="{FF2B5EF4-FFF2-40B4-BE49-F238E27FC236}">
                <a16:creationId xmlns:a16="http://schemas.microsoft.com/office/drawing/2014/main" id="{29C77CB4-31C8-4EFC-B2C5-3F2A87FA78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42" r="22244" b="-2"/>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7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50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mera lens">
            <a:extLst>
              <a:ext uri="{FF2B5EF4-FFF2-40B4-BE49-F238E27FC236}">
                <a16:creationId xmlns:a16="http://schemas.microsoft.com/office/drawing/2014/main" id="{7BCDDD50-C5E2-4E04-B5A3-1E091D456FC9}"/>
              </a:ext>
            </a:extLst>
          </p:cNvPr>
          <p:cNvPicPr>
            <a:picLocks noChangeAspect="1"/>
          </p:cNvPicPr>
          <p:nvPr/>
        </p:nvPicPr>
        <p:blipFill rotWithShape="1">
          <a:blip r:embed="rId2"/>
          <a:srcRect t="5659" b="1007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D66AE-0D1B-44DD-8955-153CE38E68B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Video</a:t>
            </a:r>
          </a:p>
        </p:txBody>
      </p:sp>
    </p:spTree>
    <p:extLst>
      <p:ext uri="{BB962C8B-B14F-4D97-AF65-F5344CB8AC3E}">
        <p14:creationId xmlns:p14="http://schemas.microsoft.com/office/powerpoint/2010/main" val="793029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9" descr="The inside of a building&#10;&#10;Description automatically generated">
            <a:extLst>
              <a:ext uri="{FF2B5EF4-FFF2-40B4-BE49-F238E27FC236}">
                <a16:creationId xmlns:a16="http://schemas.microsoft.com/office/drawing/2014/main" id="{739E2991-B418-494C-9473-CA2141142BD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697" r="16405" b="1395"/>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24E12E-7E5E-483D-81C7-C6778BA1C20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000" dirty="0">
                <a:solidFill>
                  <a:srgbClr val="654C8F"/>
                </a:solidFill>
                <a:latin typeface="Titillium Web" panose="00000500000000000000" pitchFamily="2" charset="0"/>
              </a:rPr>
              <a:t>Thank you</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77134D95-4285-4B94-BCB3-24B30725037A}"/>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220245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74B5AEAE-A5C0-46D6-B780-3F3342B81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680" y="527946"/>
            <a:ext cx="3404616" cy="1703832"/>
          </a:xfrm>
          <a:prstGeom prst="rect">
            <a:avLst/>
          </a:prstGeom>
        </p:spPr>
      </p:pic>
      <p:sp>
        <p:nvSpPr>
          <p:cNvPr id="6" name="TextBox 5">
            <a:extLst>
              <a:ext uri="{FF2B5EF4-FFF2-40B4-BE49-F238E27FC236}">
                <a16:creationId xmlns:a16="http://schemas.microsoft.com/office/drawing/2014/main" id="{133C6967-81EB-4AE1-BCD5-4EB379AC698E}"/>
              </a:ext>
            </a:extLst>
          </p:cNvPr>
          <p:cNvSpPr txBox="1"/>
          <p:nvPr/>
        </p:nvSpPr>
        <p:spPr>
          <a:xfrm>
            <a:off x="5244029" y="2842352"/>
            <a:ext cx="6465267" cy="3416320"/>
          </a:xfrm>
          <a:prstGeom prst="rect">
            <a:avLst/>
          </a:prstGeom>
          <a:noFill/>
        </p:spPr>
        <p:txBody>
          <a:bodyPr wrap="square" rtlCol="0">
            <a:spAutoFit/>
          </a:bodyPr>
          <a:lstStyle/>
          <a:p>
            <a:pPr algn="r"/>
            <a:r>
              <a:rPr lang="en-GB" dirty="0">
                <a:solidFill>
                  <a:srgbClr val="654C8F"/>
                </a:solidFill>
                <a:latin typeface="Titillium Web" panose="00000500000000000000" pitchFamily="2" charset="0"/>
              </a:rPr>
              <a:t>AUDE</a:t>
            </a:r>
          </a:p>
          <a:p>
            <a:pPr algn="r"/>
            <a:r>
              <a:rPr lang="en-GB" dirty="0">
                <a:solidFill>
                  <a:srgbClr val="654C8F"/>
                </a:solidFill>
                <a:latin typeface="Titillium Web" panose="00000500000000000000" pitchFamily="2" charset="0"/>
              </a:rPr>
              <a:t>(The Association of University Directors of Estates)</a:t>
            </a:r>
          </a:p>
          <a:p>
            <a:pPr algn="r"/>
            <a:r>
              <a:rPr lang="en-GB" dirty="0">
                <a:solidFill>
                  <a:srgbClr val="654C8F"/>
                </a:solidFill>
                <a:latin typeface="Titillium Web" panose="00000500000000000000" pitchFamily="2" charset="0"/>
              </a:rPr>
              <a:t>3 Holywell Drive</a:t>
            </a:r>
          </a:p>
          <a:p>
            <a:pPr algn="r"/>
            <a:r>
              <a:rPr lang="en-GB" dirty="0">
                <a:solidFill>
                  <a:srgbClr val="654C8F"/>
                </a:solidFill>
                <a:latin typeface="Titillium Web" panose="00000500000000000000" pitchFamily="2" charset="0"/>
              </a:rPr>
              <a:t>Loughborough University</a:t>
            </a:r>
          </a:p>
          <a:p>
            <a:pPr algn="r"/>
            <a:r>
              <a:rPr lang="en-GB" dirty="0">
                <a:solidFill>
                  <a:srgbClr val="654C8F"/>
                </a:solidFill>
                <a:latin typeface="Titillium Web" panose="00000500000000000000" pitchFamily="2" charset="0"/>
              </a:rPr>
              <a:t>Loughborough</a:t>
            </a:r>
          </a:p>
          <a:p>
            <a:pPr algn="r"/>
            <a:r>
              <a:rPr lang="en-GB" dirty="0">
                <a:solidFill>
                  <a:srgbClr val="654C8F"/>
                </a:solidFill>
                <a:latin typeface="Titillium Web" panose="00000500000000000000" pitchFamily="2" charset="0"/>
              </a:rPr>
              <a:t>Leicestershire LE11 3TU</a:t>
            </a:r>
          </a:p>
          <a:p>
            <a:pPr algn="r"/>
            <a:endParaRPr lang="en-GB" dirty="0">
              <a:solidFill>
                <a:srgbClr val="654C8F"/>
              </a:solidFill>
              <a:latin typeface="Titillium Web" panose="00000500000000000000" pitchFamily="2" charset="0"/>
            </a:endParaRPr>
          </a:p>
          <a:p>
            <a:pPr algn="r"/>
            <a:r>
              <a:rPr lang="en-GB" b="1" dirty="0">
                <a:solidFill>
                  <a:srgbClr val="654C8F"/>
                </a:solidFill>
                <a:latin typeface="Titillium Web" panose="00000500000000000000" pitchFamily="2" charset="0"/>
                <a:hlinkClick r:id="rId3">
                  <a:extLst>
                    <a:ext uri="{A12FA001-AC4F-418D-AE19-62706E023703}">
                      <ahyp:hlinkClr xmlns:ahyp="http://schemas.microsoft.com/office/drawing/2018/hyperlinkcolor" xmlns="" val="tx"/>
                    </a:ext>
                  </a:extLst>
                </a:hlinkClick>
              </a:rPr>
              <a:t>www.aude.ac.uk</a:t>
            </a:r>
            <a:endParaRPr lang="en-GB" b="1" dirty="0">
              <a:solidFill>
                <a:srgbClr val="654C8F"/>
              </a:solidFill>
              <a:latin typeface="Titillium Web" panose="00000500000000000000" pitchFamily="2" charset="0"/>
            </a:endParaRPr>
          </a:p>
          <a:p>
            <a:pPr algn="r"/>
            <a:r>
              <a:rPr lang="en-GB" b="1" dirty="0">
                <a:solidFill>
                  <a:srgbClr val="654C8F"/>
                </a:solidFill>
                <a:latin typeface="Titillium Web" panose="00000500000000000000" pitchFamily="2" charset="0"/>
                <a:hlinkClick r:id="rId4">
                  <a:extLst>
                    <a:ext uri="{A12FA001-AC4F-418D-AE19-62706E023703}">
                      <ahyp:hlinkClr xmlns:ahyp="http://schemas.microsoft.com/office/drawing/2018/hyperlinkcolor" xmlns="" val="tx"/>
                    </a:ext>
                  </a:extLst>
                </a:hlinkClick>
              </a:rPr>
              <a:t>info@aude.ac.uk</a:t>
            </a:r>
            <a:endParaRPr lang="en-GB" b="1" dirty="0">
              <a:solidFill>
                <a:srgbClr val="654C8F"/>
              </a:solidFill>
              <a:latin typeface="Titillium Web" panose="00000500000000000000" pitchFamily="2" charset="0"/>
            </a:endParaRPr>
          </a:p>
          <a:p>
            <a:pPr algn="r"/>
            <a:endParaRPr lang="en-GB" dirty="0">
              <a:solidFill>
                <a:srgbClr val="654C8F"/>
              </a:solidFill>
              <a:latin typeface="Titillium Web" panose="00000500000000000000" pitchFamily="2" charset="0"/>
            </a:endParaRPr>
          </a:p>
          <a:p>
            <a:pPr algn="r"/>
            <a:r>
              <a:rPr lang="en-GB" dirty="0">
                <a:solidFill>
                  <a:srgbClr val="654C8F"/>
                </a:solidFill>
                <a:latin typeface="Titillium Web" panose="00000500000000000000" pitchFamily="2" charset="0"/>
              </a:rPr>
              <a:t>Twitter: @AUDE_news</a:t>
            </a:r>
          </a:p>
          <a:p>
            <a:pPr algn="r"/>
            <a:r>
              <a:rPr lang="en-GB" dirty="0">
                <a:solidFill>
                  <a:srgbClr val="654C8F"/>
                </a:solidFill>
                <a:latin typeface="Titillium Web" panose="00000500000000000000" pitchFamily="2" charset="0"/>
              </a:rPr>
              <a:t>LinkedIn: AUDE_news</a:t>
            </a:r>
          </a:p>
        </p:txBody>
      </p:sp>
    </p:spTree>
    <p:extLst>
      <p:ext uri="{BB962C8B-B14F-4D97-AF65-F5344CB8AC3E}">
        <p14:creationId xmlns:p14="http://schemas.microsoft.com/office/powerpoint/2010/main" val="240303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04CA-C9F8-457A-9958-83B117011566}"/>
              </a:ext>
            </a:extLst>
          </p:cNvPr>
          <p:cNvSpPr>
            <a:spLocks noGrp="1"/>
          </p:cNvSpPr>
          <p:nvPr>
            <p:ph type="ctrTitle"/>
          </p:nvPr>
        </p:nvSpPr>
        <p:spPr/>
        <p:txBody>
          <a:bodyPr>
            <a:normAutofit fontScale="90000"/>
          </a:bodyPr>
          <a:lstStyle/>
          <a:p>
            <a:r>
              <a:rPr lang="en-GB" sz="4000" dirty="0">
                <a:solidFill>
                  <a:srgbClr val="654C8F"/>
                </a:solidFill>
                <a:latin typeface="Titillium Web" panose="00000500000000000000" pitchFamily="2" charset="0"/>
              </a:rPr>
              <a:t>HEFMA Conference Oct 2021</a:t>
            </a:r>
            <a:br>
              <a:rPr lang="en-GB" sz="4000" dirty="0">
                <a:solidFill>
                  <a:srgbClr val="654C8F"/>
                </a:solidFill>
                <a:latin typeface="Titillium Web" panose="00000500000000000000" pitchFamily="2" charset="0"/>
              </a:rPr>
            </a:br>
            <a:r>
              <a:rPr lang="en-US" sz="4000" dirty="0">
                <a:solidFill>
                  <a:srgbClr val="654C8F"/>
                </a:solidFill>
                <a:effectLst/>
                <a:latin typeface="Titillium Web" panose="00000500000000000000" pitchFamily="2" charset="0"/>
                <a:ea typeface="Calibri" panose="020F0502020204030204" pitchFamily="34" charset="0"/>
              </a:rPr>
              <a:t>Turning challenges into opportunities in the Higher Education sector by reskilling and upskilling FM staff (for the future)</a:t>
            </a:r>
            <a:endParaRPr lang="en-GB" sz="4000" dirty="0">
              <a:solidFill>
                <a:srgbClr val="654C8F"/>
              </a:solidFill>
              <a:latin typeface="Titillium Web" panose="00000500000000000000" pitchFamily="2" charset="0"/>
            </a:endParaRPr>
          </a:p>
        </p:txBody>
      </p:sp>
      <p:sp>
        <p:nvSpPr>
          <p:cNvPr id="3" name="Subtitle 2">
            <a:extLst>
              <a:ext uri="{FF2B5EF4-FFF2-40B4-BE49-F238E27FC236}">
                <a16:creationId xmlns:a16="http://schemas.microsoft.com/office/drawing/2014/main" id="{9CBEC4F1-D1C3-4E2C-B5A2-51DE3C90F462}"/>
              </a:ext>
            </a:extLst>
          </p:cNvPr>
          <p:cNvSpPr>
            <a:spLocks noGrp="1"/>
          </p:cNvSpPr>
          <p:nvPr>
            <p:ph type="subTitle" idx="1"/>
          </p:nvPr>
        </p:nvSpPr>
        <p:spPr>
          <a:xfrm>
            <a:off x="1148315" y="3602037"/>
            <a:ext cx="9813851" cy="2554213"/>
          </a:xfrm>
        </p:spPr>
        <p:txBody>
          <a:bodyPr>
            <a:normAutofit/>
          </a:bodyPr>
          <a:lstStyle/>
          <a:p>
            <a:endParaRPr lang="en-US" dirty="0">
              <a:latin typeface="Titillium Web" panose="00000500000000000000" pitchFamily="2" charset="0"/>
            </a:endParaRPr>
          </a:p>
          <a:p>
            <a:r>
              <a:rPr lang="en-GB" sz="3600" dirty="0">
                <a:latin typeface="Titillium Web" panose="00000500000000000000" pitchFamily="2" charset="0"/>
              </a:rPr>
              <a:t>AUDE presentation: </a:t>
            </a:r>
            <a:r>
              <a:rPr lang="en-GB" sz="3600" dirty="0">
                <a:effectLst/>
                <a:latin typeface="Titillium Web" panose="00000500000000000000" pitchFamily="2" charset="0"/>
                <a:ea typeface="Calibri" panose="020F0502020204030204" pitchFamily="34" charset="0"/>
              </a:rPr>
              <a:t>Creating the leaders of tomorrow: A UK example of talent development </a:t>
            </a:r>
          </a:p>
        </p:txBody>
      </p:sp>
      <p:pic>
        <p:nvPicPr>
          <p:cNvPr id="7" name="Picture 6" descr="A picture containing drawing&#10;&#10;Description automatically generated">
            <a:extLst>
              <a:ext uri="{FF2B5EF4-FFF2-40B4-BE49-F238E27FC236}">
                <a16:creationId xmlns:a16="http://schemas.microsoft.com/office/drawing/2014/main" id="{695EDE20-C6CD-45D7-BE56-207B47901B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58058" y="579885"/>
            <a:ext cx="1800000" cy="900806"/>
          </a:xfrm>
          <a:prstGeom prst="rect">
            <a:avLst/>
          </a:prstGeom>
        </p:spPr>
      </p:pic>
    </p:spTree>
    <p:extLst>
      <p:ext uri="{BB962C8B-B14F-4D97-AF65-F5344CB8AC3E}">
        <p14:creationId xmlns:p14="http://schemas.microsoft.com/office/powerpoint/2010/main" val="3846743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F1AD-8190-4EB4-B2BA-60D08D761F0C}"/>
              </a:ext>
            </a:extLst>
          </p:cNvPr>
          <p:cNvSpPr>
            <a:spLocks noGrp="1"/>
          </p:cNvSpPr>
          <p:nvPr>
            <p:ph type="ctrTitle"/>
          </p:nvPr>
        </p:nvSpPr>
        <p:spPr/>
        <p:txBody>
          <a:bodyPr>
            <a:normAutofit fontScale="90000"/>
          </a:bodyPr>
          <a:lstStyle/>
          <a:p>
            <a:r>
              <a:rPr lang="en-GB" sz="4000" b="1" dirty="0">
                <a:solidFill>
                  <a:srgbClr val="654C8F"/>
                </a:solidFill>
                <a:latin typeface="Titillium Web" panose="00000500000000000000" pitchFamily="2" charset="0"/>
              </a:rPr>
              <a:t>Stephen Wells</a:t>
            </a:r>
            <a:r>
              <a:rPr lang="en-GB" sz="4000" dirty="0">
                <a:solidFill>
                  <a:srgbClr val="654C8F"/>
                </a:solidFill>
                <a:latin typeface="Titillium Web" panose="00000500000000000000" pitchFamily="2" charset="0"/>
              </a:rPr>
              <a:t/>
            </a:r>
            <a:br>
              <a:rPr lang="en-GB" sz="4000" dirty="0">
                <a:solidFill>
                  <a:srgbClr val="654C8F"/>
                </a:solidFill>
                <a:latin typeface="Titillium Web" panose="00000500000000000000" pitchFamily="2" charset="0"/>
              </a:rPr>
            </a:br>
            <a:r>
              <a:rPr lang="en-GB" sz="4000" dirty="0">
                <a:solidFill>
                  <a:srgbClr val="654C8F"/>
                </a:solidFill>
                <a:latin typeface="Titillium Web" panose="00000500000000000000" pitchFamily="2" charset="0"/>
              </a:rPr>
              <a:t>AUDE Chair 2019 – 2021</a:t>
            </a:r>
            <a:br>
              <a:rPr lang="en-GB" sz="4000" dirty="0">
                <a:solidFill>
                  <a:srgbClr val="654C8F"/>
                </a:solidFill>
                <a:latin typeface="Titillium Web" panose="00000500000000000000" pitchFamily="2" charset="0"/>
              </a:rPr>
            </a:br>
            <a:r>
              <a:rPr lang="en-GB" sz="4000" dirty="0">
                <a:solidFill>
                  <a:srgbClr val="654C8F"/>
                </a:solidFill>
                <a:latin typeface="Titillium Web" panose="00000500000000000000" pitchFamily="2" charset="0"/>
              </a:rPr>
              <a:t/>
            </a:r>
            <a:br>
              <a:rPr lang="en-GB" sz="4000" dirty="0">
                <a:solidFill>
                  <a:srgbClr val="654C8F"/>
                </a:solidFill>
                <a:latin typeface="Titillium Web" panose="00000500000000000000" pitchFamily="2" charset="0"/>
              </a:rPr>
            </a:br>
            <a:r>
              <a:rPr lang="en-GB" sz="4000" dirty="0">
                <a:solidFill>
                  <a:srgbClr val="654C8F"/>
                </a:solidFill>
                <a:latin typeface="Titillium Web" panose="00000500000000000000" pitchFamily="2" charset="0"/>
              </a:rPr>
              <a:t>Director of Estates, Facilities and Commercial Services, University of Surrey</a:t>
            </a:r>
          </a:p>
        </p:txBody>
      </p:sp>
      <p:sp>
        <p:nvSpPr>
          <p:cNvPr id="3" name="Subtitle 2">
            <a:extLst>
              <a:ext uri="{FF2B5EF4-FFF2-40B4-BE49-F238E27FC236}">
                <a16:creationId xmlns:a16="http://schemas.microsoft.com/office/drawing/2014/main" id="{3D3506EB-DBF1-4A28-89FB-1A8FF4A9545C}"/>
              </a:ext>
            </a:extLst>
          </p:cNvPr>
          <p:cNvSpPr>
            <a:spLocks noGrp="1"/>
          </p:cNvSpPr>
          <p:nvPr>
            <p:ph type="subTitle" idx="1"/>
          </p:nvPr>
        </p:nvSpPr>
        <p:spPr>
          <a:xfrm>
            <a:off x="5648960" y="5402263"/>
            <a:ext cx="9144000" cy="1655762"/>
          </a:xfrm>
        </p:spPr>
        <p:txBody>
          <a:bodyPr/>
          <a:lstStyle/>
          <a:p>
            <a:endParaRPr lang="en-GB" dirty="0">
              <a:highlight>
                <a:srgbClr val="FFFF00"/>
              </a:highlight>
              <a:latin typeface="Titillium Web" panose="00000500000000000000" pitchFamily="2" charset="0"/>
            </a:endParaRPr>
          </a:p>
        </p:txBody>
      </p:sp>
      <p:pic>
        <p:nvPicPr>
          <p:cNvPr id="1026" name="Picture 2" descr="University of Surrey | British Council">
            <a:extLst>
              <a:ext uri="{FF2B5EF4-FFF2-40B4-BE49-F238E27FC236}">
                <a16:creationId xmlns:a16="http://schemas.microsoft.com/office/drawing/2014/main" id="{5CE9619A-B209-4E43-AC77-8C1919E5F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17" y="442912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Surrey to lower entry grades in recognition of Covid  disruption | University of Surrey | The Guardian">
            <a:extLst>
              <a:ext uri="{FF2B5EF4-FFF2-40B4-BE49-F238E27FC236}">
                <a16:creationId xmlns:a16="http://schemas.microsoft.com/office/drawing/2014/main" id="{20BA4414-F382-444F-B86E-7853746EA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211" y="4429125"/>
            <a:ext cx="2667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otlight on support at the Library | University of Surrey">
            <a:extLst>
              <a:ext uri="{FF2B5EF4-FFF2-40B4-BE49-F238E27FC236}">
                <a16:creationId xmlns:a16="http://schemas.microsoft.com/office/drawing/2014/main" id="{064EE344-906F-4E43-B148-66D30AAAB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415" y="442912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ty of Surrey unveils its 6G Innovation Centre | University of Surrey">
            <a:extLst>
              <a:ext uri="{FF2B5EF4-FFF2-40B4-BE49-F238E27FC236}">
                <a16:creationId xmlns:a16="http://schemas.microsoft.com/office/drawing/2014/main" id="{B9D7858F-4875-483B-A299-09BBEFB5EC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813" y="442912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2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16D1-F307-4088-93B9-C63921561A52}"/>
              </a:ext>
            </a:extLst>
          </p:cNvPr>
          <p:cNvSpPr>
            <a:spLocks noGrp="1"/>
          </p:cNvSpPr>
          <p:nvPr>
            <p:ph type="title"/>
          </p:nvPr>
        </p:nvSpPr>
        <p:spPr/>
        <p:txBody>
          <a:bodyPr>
            <a:normAutofit fontScale="90000"/>
          </a:bodyPr>
          <a:lstStyle/>
          <a:p>
            <a:r>
              <a:rPr lang="en-GB" sz="4000" dirty="0">
                <a:solidFill>
                  <a:srgbClr val="654C8F"/>
                </a:solidFill>
                <a:latin typeface="Titillium Web" panose="00000500000000000000" pitchFamily="2" charset="0"/>
              </a:rPr>
              <a:t>A little bit about AUDE (Association of University Director of Estates)</a:t>
            </a:r>
          </a:p>
        </p:txBody>
      </p:sp>
      <p:sp>
        <p:nvSpPr>
          <p:cNvPr id="3" name="Content Placeholder 2">
            <a:extLst>
              <a:ext uri="{FF2B5EF4-FFF2-40B4-BE49-F238E27FC236}">
                <a16:creationId xmlns:a16="http://schemas.microsoft.com/office/drawing/2014/main" id="{73377F85-9C89-49E1-97C5-9B8C6FAC44A9}"/>
              </a:ext>
            </a:extLst>
          </p:cNvPr>
          <p:cNvSpPr>
            <a:spLocks noGrp="1"/>
          </p:cNvSpPr>
          <p:nvPr>
            <p:ph idx="1"/>
          </p:nvPr>
        </p:nvSpPr>
        <p:spPr/>
        <p:txBody>
          <a:bodyPr>
            <a:normAutofit fontScale="92500" lnSpcReduction="10000"/>
          </a:bodyPr>
          <a:lstStyle/>
          <a:p>
            <a:r>
              <a:rPr lang="en-US" sz="1600" dirty="0">
                <a:latin typeface="Titillium Web" panose="00000500000000000000" pitchFamily="2" charset="0"/>
              </a:rPr>
              <a:t>AUDE works in </a:t>
            </a:r>
            <a:r>
              <a:rPr lang="en-US" sz="1600" b="1" dirty="0">
                <a:latin typeface="Titillium Web" panose="00000500000000000000" pitchFamily="2" charset="0"/>
              </a:rPr>
              <a:t>collaboration</a:t>
            </a:r>
            <a:r>
              <a:rPr lang="en-US" sz="1600" dirty="0">
                <a:latin typeface="Titillium Web" panose="00000500000000000000" pitchFamily="2" charset="0"/>
              </a:rPr>
              <a:t> with estates and facilities management professionals at universities throughout the </a:t>
            </a:r>
            <a:r>
              <a:rPr lang="en-US" sz="1600" b="1" dirty="0">
                <a:latin typeface="Titillium Web" panose="00000500000000000000" pitchFamily="2" charset="0"/>
              </a:rPr>
              <a:t>UK</a:t>
            </a:r>
            <a:r>
              <a:rPr lang="en-US" sz="1600" dirty="0">
                <a:latin typeface="Titillium Web" panose="00000500000000000000" pitchFamily="2" charset="0"/>
              </a:rPr>
              <a:t> and overseas. </a:t>
            </a:r>
          </a:p>
          <a:p>
            <a:r>
              <a:rPr lang="en-US" sz="1600" dirty="0">
                <a:latin typeface="Titillium Web" panose="00000500000000000000" pitchFamily="2" charset="0"/>
              </a:rPr>
              <a:t>Our service is diverse, providing the opportunity for members to </a:t>
            </a:r>
            <a:r>
              <a:rPr lang="en-US" sz="1600" b="1" dirty="0">
                <a:latin typeface="Titillium Web" panose="00000500000000000000" pitchFamily="2" charset="0"/>
              </a:rPr>
              <a:t>share knowledge </a:t>
            </a:r>
            <a:r>
              <a:rPr lang="en-US" sz="1600" dirty="0">
                <a:latin typeface="Titillium Web" panose="00000500000000000000" pitchFamily="2" charset="0"/>
              </a:rPr>
              <a:t>and access the support they need to address industry issues, and meet the individual and universal objectives which are specific to the </a:t>
            </a:r>
            <a:r>
              <a:rPr lang="en-US" sz="1600" b="1" dirty="0">
                <a:latin typeface="Titillium Web" panose="00000500000000000000" pitchFamily="2" charset="0"/>
              </a:rPr>
              <a:t>higher education sector</a:t>
            </a:r>
            <a:r>
              <a:rPr lang="en-US" sz="1600" dirty="0">
                <a:latin typeface="Titillium Web" panose="00000500000000000000" pitchFamily="2" charset="0"/>
              </a:rPr>
              <a:t>. </a:t>
            </a:r>
          </a:p>
          <a:p>
            <a:r>
              <a:rPr lang="en-US" sz="1600" dirty="0">
                <a:latin typeface="Titillium Web" panose="00000500000000000000" pitchFamily="2" charset="0"/>
              </a:rPr>
              <a:t>With a </a:t>
            </a:r>
            <a:r>
              <a:rPr lang="en-US" sz="1600" b="1" dirty="0">
                <a:latin typeface="Titillium Web" panose="00000500000000000000" pitchFamily="2" charset="0"/>
              </a:rPr>
              <a:t>membership network spanning every UK university </a:t>
            </a:r>
            <a:r>
              <a:rPr lang="en-US" sz="1600" dirty="0">
                <a:latin typeface="Titillium Web" panose="00000500000000000000" pitchFamily="2" charset="0"/>
              </a:rPr>
              <a:t>and an emerging presence overseas, AUDE’s is a </a:t>
            </a:r>
            <a:r>
              <a:rPr lang="en-US" sz="1600" b="1" dirty="0">
                <a:latin typeface="Titillium Web" panose="00000500000000000000" pitchFamily="2" charset="0"/>
              </a:rPr>
              <a:t>unique voice </a:t>
            </a:r>
            <a:r>
              <a:rPr lang="en-US" sz="1600" dirty="0">
                <a:latin typeface="Titillium Web" panose="00000500000000000000" pitchFamily="2" charset="0"/>
              </a:rPr>
              <a:t>for the professional estates and facilities community. </a:t>
            </a:r>
          </a:p>
          <a:p>
            <a:r>
              <a:rPr lang="en-US" sz="1600" dirty="0">
                <a:latin typeface="Titillium Web" panose="00000500000000000000" pitchFamily="2" charset="0"/>
              </a:rPr>
              <a:t>We </a:t>
            </a:r>
            <a:r>
              <a:rPr lang="en-US" sz="1600" b="1" dirty="0">
                <a:latin typeface="Titillium Web" panose="00000500000000000000" pitchFamily="2" charset="0"/>
              </a:rPr>
              <a:t>provide strategic support on relevant issues such as sustainability, student experience, space planning </a:t>
            </a:r>
            <a:r>
              <a:rPr lang="en-US" sz="1600" dirty="0">
                <a:latin typeface="Titillium Web" panose="00000500000000000000" pitchFamily="2" charset="0"/>
              </a:rPr>
              <a:t>and more – and we do this through association: with our members, with industry, with government, and with the wider community. </a:t>
            </a:r>
          </a:p>
          <a:p>
            <a:r>
              <a:rPr lang="en-US" sz="1600" dirty="0">
                <a:latin typeface="Titillium Web" panose="00000500000000000000" pitchFamily="2" charset="0"/>
              </a:rPr>
              <a:t>Through successful </a:t>
            </a:r>
            <a:r>
              <a:rPr lang="en-US" sz="1600" b="1" dirty="0">
                <a:latin typeface="Titillium Web" panose="00000500000000000000" pitchFamily="2" charset="0"/>
              </a:rPr>
              <a:t>collaboration </a:t>
            </a:r>
            <a:r>
              <a:rPr lang="en-US" sz="1600" dirty="0">
                <a:latin typeface="Titillium Web" panose="00000500000000000000" pitchFamily="2" charset="0"/>
              </a:rPr>
              <a:t>we facilitate the </a:t>
            </a:r>
            <a:r>
              <a:rPr lang="en-US" sz="1600" b="1" dirty="0">
                <a:latin typeface="Titillium Web" panose="00000500000000000000" pitchFamily="2" charset="0"/>
              </a:rPr>
              <a:t>conversations, networking and discussion </a:t>
            </a:r>
            <a:r>
              <a:rPr lang="en-US" sz="1600" dirty="0">
                <a:latin typeface="Titillium Web" panose="00000500000000000000" pitchFamily="2" charset="0"/>
              </a:rPr>
              <a:t>that provides </a:t>
            </a:r>
            <a:r>
              <a:rPr lang="en-US" sz="1600" b="1" dirty="0">
                <a:latin typeface="Titillium Web" panose="00000500000000000000" pitchFamily="2" charset="0"/>
              </a:rPr>
              <a:t>solutions to the sector’s challenges.</a:t>
            </a:r>
            <a:r>
              <a:rPr lang="en-US" sz="1600" dirty="0">
                <a:latin typeface="Titillium Web" panose="00000500000000000000" pitchFamily="2" charset="0"/>
              </a:rPr>
              <a:t> </a:t>
            </a:r>
          </a:p>
          <a:p>
            <a:r>
              <a:rPr lang="en-US" sz="1600" dirty="0">
                <a:latin typeface="Titillium Web" panose="00000500000000000000" pitchFamily="2" charset="0"/>
              </a:rPr>
              <a:t>Our scope is continually broadening, reflecting the </a:t>
            </a:r>
            <a:r>
              <a:rPr lang="en-US" sz="1600" b="1" dirty="0">
                <a:latin typeface="Titillium Web" panose="00000500000000000000" pitchFamily="2" charset="0"/>
              </a:rPr>
              <a:t>ever-changing higher education landscape </a:t>
            </a:r>
            <a:r>
              <a:rPr lang="en-US" sz="1600" dirty="0">
                <a:latin typeface="Titillium Web" panose="00000500000000000000" pitchFamily="2" charset="0"/>
              </a:rPr>
              <a:t>and the opportunities it presents. </a:t>
            </a:r>
          </a:p>
          <a:p>
            <a:r>
              <a:rPr lang="en-US" sz="1600" dirty="0">
                <a:latin typeface="Titillium Web" panose="00000500000000000000" pitchFamily="2" charset="0"/>
              </a:rPr>
              <a:t>Though our history as AUDE (the Association of University Directors of Estates) is as a membership </a:t>
            </a:r>
            <a:r>
              <a:rPr lang="en-US" sz="1600" dirty="0" err="1">
                <a:latin typeface="Titillium Web" panose="00000500000000000000" pitchFamily="2" charset="0"/>
              </a:rPr>
              <a:t>organisation</a:t>
            </a:r>
            <a:r>
              <a:rPr lang="en-US" sz="1600" dirty="0">
                <a:latin typeface="Titillium Web" panose="00000500000000000000" pitchFamily="2" charset="0"/>
              </a:rPr>
              <a:t> for senior leaders in higher education estates, increasingly </a:t>
            </a:r>
            <a:r>
              <a:rPr lang="en-US" sz="1600" b="1" dirty="0">
                <a:latin typeface="Titillium Web" panose="00000500000000000000" pitchFamily="2" charset="0"/>
              </a:rPr>
              <a:t>AUDE acts to support everyone in estates and facilities teams </a:t>
            </a:r>
            <a:r>
              <a:rPr lang="en-US" sz="1600" dirty="0">
                <a:latin typeface="Titillium Web" panose="00000500000000000000" pitchFamily="2" charset="0"/>
              </a:rPr>
              <a:t>in our universities.</a:t>
            </a:r>
            <a:endParaRPr lang="en-GB" sz="2400" dirty="0">
              <a:latin typeface="Titillium Web" panose="00000500000000000000" pitchFamily="2" charset="0"/>
            </a:endParaRPr>
          </a:p>
        </p:txBody>
      </p:sp>
    </p:spTree>
    <p:extLst>
      <p:ext uri="{BB962C8B-B14F-4D97-AF65-F5344CB8AC3E}">
        <p14:creationId xmlns:p14="http://schemas.microsoft.com/office/powerpoint/2010/main" val="2273572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6EA7-E634-4012-B10C-DCF04CCFED7A}"/>
              </a:ext>
            </a:extLst>
          </p:cNvPr>
          <p:cNvSpPr>
            <a:spLocks noGrp="1"/>
          </p:cNvSpPr>
          <p:nvPr>
            <p:ph type="title"/>
          </p:nvPr>
        </p:nvSpPr>
        <p:spPr/>
        <p:txBody>
          <a:bodyPr>
            <a:normAutofit/>
          </a:bodyPr>
          <a:lstStyle/>
          <a:p>
            <a:r>
              <a:rPr lang="en-GB" sz="4000" dirty="0">
                <a:solidFill>
                  <a:srgbClr val="654C8F"/>
                </a:solidFill>
                <a:latin typeface="Titillium Web" panose="00000500000000000000" pitchFamily="2" charset="0"/>
              </a:rPr>
              <a:t>Creating the leaders of tomorrow</a:t>
            </a:r>
          </a:p>
        </p:txBody>
      </p:sp>
      <p:sp>
        <p:nvSpPr>
          <p:cNvPr id="3" name="Content Placeholder 2">
            <a:extLst>
              <a:ext uri="{FF2B5EF4-FFF2-40B4-BE49-F238E27FC236}">
                <a16:creationId xmlns:a16="http://schemas.microsoft.com/office/drawing/2014/main" id="{4E6DAB63-8D64-427C-837A-BCB8B92D6A88}"/>
              </a:ext>
            </a:extLst>
          </p:cNvPr>
          <p:cNvSpPr>
            <a:spLocks noGrp="1"/>
          </p:cNvSpPr>
          <p:nvPr>
            <p:ph idx="1"/>
          </p:nvPr>
        </p:nvSpPr>
        <p:spPr>
          <a:xfrm>
            <a:off x="838200" y="1825624"/>
            <a:ext cx="10515600" cy="4784725"/>
          </a:xfrm>
        </p:spPr>
        <p:txBody>
          <a:bodyPr>
            <a:normAutofit fontScale="92500" lnSpcReduction="20000"/>
          </a:bodyPr>
          <a:lstStyle/>
          <a:p>
            <a:r>
              <a:rPr lang="en-US" sz="1800" dirty="0">
                <a:latin typeface="Titillium Web" panose="00000500000000000000" pitchFamily="2" charset="0"/>
              </a:rPr>
              <a:t>Our Summer School residential </a:t>
            </a:r>
            <a:r>
              <a:rPr lang="en-US" sz="1800" dirty="0" err="1">
                <a:latin typeface="Titillium Web" panose="00000500000000000000" pitchFamily="2" charset="0"/>
              </a:rPr>
              <a:t>programme</a:t>
            </a:r>
            <a:r>
              <a:rPr lang="en-US" sz="1800" dirty="0">
                <a:latin typeface="Titillium Web" panose="00000500000000000000" pitchFamily="2" charset="0"/>
              </a:rPr>
              <a:t> has been running since 2018</a:t>
            </a:r>
          </a:p>
          <a:p>
            <a:pPr algn="l"/>
            <a:r>
              <a:rPr lang="en-US" sz="1800" b="0" i="0" dirty="0">
                <a:effectLst/>
                <a:latin typeface="Titillium Web" panose="00000500000000000000" pitchFamily="2" charset="0"/>
              </a:rPr>
              <a:t>Residential </a:t>
            </a:r>
            <a:r>
              <a:rPr lang="en-US" sz="1800" b="0" i="0" dirty="0" err="1">
                <a:effectLst/>
                <a:latin typeface="Titillium Web" panose="00000500000000000000" pitchFamily="2" charset="0"/>
              </a:rPr>
              <a:t>Programme</a:t>
            </a:r>
            <a:endParaRPr lang="en-US" sz="1800" b="0" i="0" dirty="0">
              <a:effectLst/>
              <a:latin typeface="Titillium Web" panose="00000500000000000000" pitchFamily="2" charset="0"/>
            </a:endParaRPr>
          </a:p>
          <a:p>
            <a:pPr lvl="1"/>
            <a:r>
              <a:rPr lang="en-US" sz="1800" b="0" i="0" dirty="0">
                <a:effectLst/>
                <a:latin typeface="Titillium Web" panose="00000500000000000000" pitchFamily="2" charset="0"/>
              </a:rPr>
              <a:t>This 4 day and 4 night </a:t>
            </a:r>
            <a:r>
              <a:rPr lang="en-US" sz="1800" b="0" i="0" dirty="0" err="1">
                <a:effectLst/>
                <a:latin typeface="Titillium Web" panose="00000500000000000000" pitchFamily="2" charset="0"/>
              </a:rPr>
              <a:t>programme</a:t>
            </a:r>
            <a:r>
              <a:rPr lang="en-US" sz="1800" b="0" i="0" dirty="0">
                <a:effectLst/>
                <a:latin typeface="Titillium Web" panose="00000500000000000000" pitchFamily="2" charset="0"/>
              </a:rPr>
              <a:t> aims to nurture emerging talent in higher education estates and facilities management. Delegates hear from current estates directors and sector experts on key topical areas of estates and facilities management. In the evenings prominent business leaders and CEO’s are invited to give dinner speeches to the cohort.</a:t>
            </a:r>
          </a:p>
          <a:p>
            <a:pPr algn="l"/>
            <a:r>
              <a:rPr lang="en-US" sz="1800" b="0" i="0" dirty="0">
                <a:effectLst/>
                <a:latin typeface="Titillium Web" panose="00000500000000000000" pitchFamily="2" charset="0"/>
              </a:rPr>
              <a:t>This residential is a </a:t>
            </a:r>
            <a:r>
              <a:rPr lang="en-US" sz="1800" b="1" i="0" dirty="0">
                <a:effectLst/>
                <a:latin typeface="Titillium Web" panose="00000500000000000000" pitchFamily="2" charset="0"/>
              </a:rPr>
              <a:t>year long </a:t>
            </a:r>
            <a:r>
              <a:rPr lang="en-US" sz="1800" b="1" i="0" dirty="0" err="1">
                <a:effectLst/>
                <a:latin typeface="Titillium Web" panose="00000500000000000000" pitchFamily="2" charset="0"/>
              </a:rPr>
              <a:t>programme</a:t>
            </a:r>
            <a:r>
              <a:rPr lang="en-US" sz="1800" b="1" i="0" dirty="0">
                <a:effectLst/>
                <a:latin typeface="Titillium Web" panose="00000500000000000000" pitchFamily="2" charset="0"/>
              </a:rPr>
              <a:t> and commitment,</a:t>
            </a:r>
            <a:r>
              <a:rPr lang="en-US" sz="1800" b="0" i="0" dirty="0">
                <a:effectLst/>
                <a:latin typeface="Titillium Web" panose="00000500000000000000" pitchFamily="2" charset="0"/>
              </a:rPr>
              <a:t> the learning will not stop after the course has finished. The residential will provide a network of peers to strike up a working relationship with, which for many will be sustained for many years into the future. </a:t>
            </a:r>
          </a:p>
          <a:p>
            <a:pPr algn="l"/>
            <a:r>
              <a:rPr lang="en-US" sz="1800" b="0" i="0" dirty="0">
                <a:effectLst/>
                <a:latin typeface="Titillium Web" panose="00000500000000000000" pitchFamily="2" charset="0"/>
              </a:rPr>
              <a:t>Summer School will work best if its impact has longevity, so post-event there is a written assignment, which will consist of the groups summer school highlights (c.1,200 words). The groups will then follow this paper up with a written outline of their group project surrounding a working title provided at the residential (c.3000 words). </a:t>
            </a:r>
          </a:p>
          <a:p>
            <a:pPr algn="l"/>
            <a:r>
              <a:rPr lang="en-US" sz="1800" b="0" i="0" dirty="0">
                <a:effectLst/>
                <a:latin typeface="Titillium Web" panose="00000500000000000000" pitchFamily="2" charset="0"/>
              </a:rPr>
              <a:t>To finish off the </a:t>
            </a:r>
            <a:r>
              <a:rPr lang="en-US" sz="1800" b="0" i="0" dirty="0" err="1">
                <a:effectLst/>
                <a:latin typeface="Titillium Web" panose="00000500000000000000" pitchFamily="2" charset="0"/>
              </a:rPr>
              <a:t>programme</a:t>
            </a:r>
            <a:r>
              <a:rPr lang="en-US" sz="1800" b="0" i="0" dirty="0">
                <a:effectLst/>
                <a:latin typeface="Titillium Web" panose="00000500000000000000" pitchFamily="2" charset="0"/>
              </a:rPr>
              <a:t> there is an 'alumni' get-together and group presentations around 6 - 8 months after the residential to ensure learning has been put into practice. The project group shown to be the most impactful is invited to present at AUDE's conference in 2022. </a:t>
            </a:r>
            <a:endParaRPr lang="en-GB" sz="1800" dirty="0">
              <a:latin typeface="Titillium Web" panose="00000500000000000000" pitchFamily="2" charset="0"/>
            </a:endParaRPr>
          </a:p>
        </p:txBody>
      </p:sp>
    </p:spTree>
    <p:extLst>
      <p:ext uri="{BB962C8B-B14F-4D97-AF65-F5344CB8AC3E}">
        <p14:creationId xmlns:p14="http://schemas.microsoft.com/office/powerpoint/2010/main" val="344203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6EA7-E634-4012-B10C-DCF04CCFED7A}"/>
              </a:ext>
            </a:extLst>
          </p:cNvPr>
          <p:cNvSpPr>
            <a:spLocks noGrp="1"/>
          </p:cNvSpPr>
          <p:nvPr>
            <p:ph type="title"/>
          </p:nvPr>
        </p:nvSpPr>
        <p:spPr/>
        <p:txBody>
          <a:bodyPr>
            <a:normAutofit/>
          </a:bodyPr>
          <a:lstStyle/>
          <a:p>
            <a:r>
              <a:rPr lang="en-GB" sz="4000" dirty="0">
                <a:solidFill>
                  <a:srgbClr val="654C8F"/>
                </a:solidFill>
                <a:latin typeface="Titillium Web" panose="00000500000000000000" pitchFamily="2" charset="0"/>
              </a:rPr>
              <a:t>Who does the residential suit?</a:t>
            </a:r>
          </a:p>
        </p:txBody>
      </p:sp>
      <p:sp>
        <p:nvSpPr>
          <p:cNvPr id="3" name="Content Placeholder 2">
            <a:extLst>
              <a:ext uri="{FF2B5EF4-FFF2-40B4-BE49-F238E27FC236}">
                <a16:creationId xmlns:a16="http://schemas.microsoft.com/office/drawing/2014/main" id="{4E6DAB63-8D64-427C-837A-BCB8B92D6A88}"/>
              </a:ext>
            </a:extLst>
          </p:cNvPr>
          <p:cNvSpPr>
            <a:spLocks noGrp="1"/>
          </p:cNvSpPr>
          <p:nvPr>
            <p:ph idx="1"/>
          </p:nvPr>
        </p:nvSpPr>
        <p:spPr>
          <a:xfrm>
            <a:off x="250201" y="1949180"/>
            <a:ext cx="5845799" cy="4351338"/>
          </a:xfrm>
        </p:spPr>
        <p:txBody>
          <a:bodyPr>
            <a:noAutofit/>
          </a:bodyPr>
          <a:lstStyle/>
          <a:p>
            <a:pPr algn="l">
              <a:buFont typeface="Arial" panose="020B0604020202020204" pitchFamily="34" charset="0"/>
              <a:buChar char="•"/>
            </a:pPr>
            <a:r>
              <a:rPr lang="en-US" sz="2000" b="0" i="0" dirty="0">
                <a:solidFill>
                  <a:srgbClr val="404040"/>
                </a:solidFill>
                <a:effectLst/>
                <a:latin typeface="Titillium_Web"/>
              </a:rPr>
              <a:t>Members of Higher Education estates and facilities who are on their way to a career as a deputy director or director of estates and Facilities Management.</a:t>
            </a:r>
          </a:p>
          <a:p>
            <a:pPr algn="l">
              <a:buFont typeface="Arial" panose="020B0604020202020204" pitchFamily="34" charset="0"/>
              <a:buChar char="•"/>
            </a:pPr>
            <a:r>
              <a:rPr lang="en-US" sz="2000" b="0" i="0" dirty="0">
                <a:solidFill>
                  <a:srgbClr val="404040"/>
                </a:solidFill>
                <a:effectLst/>
                <a:latin typeface="Titillium_Web"/>
              </a:rPr>
              <a:t>Individuals with the potential to grow from perhaps a generic or more junior role.</a:t>
            </a:r>
          </a:p>
          <a:p>
            <a:pPr algn="l">
              <a:buFont typeface="Arial" panose="020B0604020202020204" pitchFamily="34" charset="0"/>
              <a:buChar char="•"/>
            </a:pPr>
            <a:r>
              <a:rPr lang="en-US" sz="2000" b="0" i="0" dirty="0">
                <a:solidFill>
                  <a:srgbClr val="404040"/>
                </a:solidFill>
                <a:effectLst/>
                <a:latin typeface="Titillium_Web"/>
              </a:rPr>
              <a:t>More senior professionals within a niche role who wish to expand their breadth of knowledge. </a:t>
            </a:r>
          </a:p>
          <a:p>
            <a:pPr algn="l">
              <a:buFont typeface="Arial" panose="020B0604020202020204" pitchFamily="34" charset="0"/>
              <a:buChar char="•"/>
            </a:pPr>
            <a:r>
              <a:rPr lang="en-US" sz="2000" b="0" i="0" dirty="0">
                <a:solidFill>
                  <a:srgbClr val="404040"/>
                </a:solidFill>
                <a:effectLst/>
                <a:latin typeface="Titillium_Web"/>
              </a:rPr>
              <a:t>Example roles suitable for this course might include; projects portfolio manager, associate director, head of estate management etc</a:t>
            </a:r>
            <a:r>
              <a:rPr lang="en-US" sz="2000" dirty="0">
                <a:solidFill>
                  <a:srgbClr val="404040"/>
                </a:solidFill>
                <a:latin typeface="Titillium_Web"/>
              </a:rPr>
              <a:t>.</a:t>
            </a:r>
            <a:endParaRPr lang="en-US" sz="2000" b="0" i="0" dirty="0">
              <a:solidFill>
                <a:srgbClr val="404040"/>
              </a:solidFill>
              <a:effectLst/>
              <a:latin typeface="Titillium_Web"/>
            </a:endParaRPr>
          </a:p>
          <a:p>
            <a:pPr algn="l">
              <a:buFont typeface="Arial" panose="020B0604020202020204" pitchFamily="34" charset="0"/>
              <a:buChar char="•"/>
            </a:pPr>
            <a:r>
              <a:rPr lang="en-US" sz="2000" b="0" i="0" dirty="0">
                <a:solidFill>
                  <a:srgbClr val="404040"/>
                </a:solidFill>
                <a:effectLst/>
                <a:latin typeface="Titillium_Web"/>
              </a:rPr>
              <a:t>We would recommend delegates have a solid understanding of the sector and matters affecting estates and facilities management professionals. </a:t>
            </a:r>
          </a:p>
        </p:txBody>
      </p:sp>
      <p:pic>
        <p:nvPicPr>
          <p:cNvPr id="5" name="Picture 4" descr="A group of people posing for a photo&#10;&#10;Description automatically generated">
            <a:extLst>
              <a:ext uri="{FF2B5EF4-FFF2-40B4-BE49-F238E27FC236}">
                <a16:creationId xmlns:a16="http://schemas.microsoft.com/office/drawing/2014/main" id="{8E74AB5E-DDAA-4442-B7BC-865FC5679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799" y="2489200"/>
            <a:ext cx="5214609" cy="3271298"/>
          </a:xfrm>
          <a:prstGeom prst="rect">
            <a:avLst/>
          </a:prstGeom>
        </p:spPr>
      </p:pic>
    </p:spTree>
    <p:extLst>
      <p:ext uri="{BB962C8B-B14F-4D97-AF65-F5344CB8AC3E}">
        <p14:creationId xmlns:p14="http://schemas.microsoft.com/office/powerpoint/2010/main" val="3279223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6EA7-E634-4012-B10C-DCF04CCFED7A}"/>
              </a:ext>
            </a:extLst>
          </p:cNvPr>
          <p:cNvSpPr>
            <a:spLocks noGrp="1"/>
          </p:cNvSpPr>
          <p:nvPr>
            <p:ph type="title"/>
          </p:nvPr>
        </p:nvSpPr>
        <p:spPr>
          <a:xfrm>
            <a:off x="4965430" y="-104503"/>
            <a:ext cx="6586491" cy="2019931"/>
          </a:xfrm>
        </p:spPr>
        <p:txBody>
          <a:bodyPr anchor="b">
            <a:normAutofit fontScale="90000"/>
          </a:bodyPr>
          <a:lstStyle/>
          <a:p>
            <a:r>
              <a:rPr lang="en-GB" sz="4100" dirty="0">
                <a:latin typeface="Titillium Web" panose="00000500000000000000" pitchFamily="2" charset="0"/>
              </a:rPr>
              <a:t>What skills and learning to expect from the residential?</a:t>
            </a:r>
          </a:p>
        </p:txBody>
      </p:sp>
      <p:sp>
        <p:nvSpPr>
          <p:cNvPr id="3" name="Content Placeholder 2">
            <a:extLst>
              <a:ext uri="{FF2B5EF4-FFF2-40B4-BE49-F238E27FC236}">
                <a16:creationId xmlns:a16="http://schemas.microsoft.com/office/drawing/2014/main" id="{4E6DAB63-8D64-427C-837A-BCB8B92D6A88}"/>
              </a:ext>
            </a:extLst>
          </p:cNvPr>
          <p:cNvSpPr>
            <a:spLocks noGrp="1"/>
          </p:cNvSpPr>
          <p:nvPr>
            <p:ph idx="1"/>
          </p:nvPr>
        </p:nvSpPr>
        <p:spPr>
          <a:xfrm>
            <a:off x="4965431" y="2438400"/>
            <a:ext cx="6586489" cy="3785419"/>
          </a:xfrm>
        </p:spPr>
        <p:txBody>
          <a:bodyPr>
            <a:noAutofit/>
          </a:bodyPr>
          <a:lstStyle/>
          <a:p>
            <a:pPr>
              <a:buFont typeface="Arial" panose="020B0604020202020204" pitchFamily="34" charset="0"/>
              <a:buChar char="•"/>
            </a:pPr>
            <a:r>
              <a:rPr lang="en-US" sz="2000" b="0" i="0" dirty="0">
                <a:effectLst/>
                <a:latin typeface="Titillium_Web"/>
              </a:rPr>
              <a:t>Understanding the specifics of EFM in HE  </a:t>
            </a:r>
          </a:p>
          <a:p>
            <a:pPr>
              <a:buFont typeface="Arial" panose="020B0604020202020204" pitchFamily="34" charset="0"/>
              <a:buChar char="•"/>
            </a:pPr>
            <a:r>
              <a:rPr lang="en-US" sz="2000" b="0" i="0" dirty="0">
                <a:effectLst/>
                <a:latin typeface="Titillium_Web"/>
              </a:rPr>
              <a:t>Opportunity to build networks  </a:t>
            </a:r>
          </a:p>
          <a:p>
            <a:pPr>
              <a:buFont typeface="Arial" panose="020B0604020202020204" pitchFamily="34" charset="0"/>
              <a:buChar char="•"/>
            </a:pPr>
            <a:r>
              <a:rPr lang="en-US" sz="2000" b="0" i="0" dirty="0">
                <a:effectLst/>
                <a:latin typeface="Titillium_Web"/>
              </a:rPr>
              <a:t>Get up-to-date on current thinking, practice &amp; case studies</a:t>
            </a:r>
          </a:p>
          <a:p>
            <a:pPr>
              <a:buFont typeface="Arial" panose="020B0604020202020204" pitchFamily="34" charset="0"/>
              <a:buChar char="•"/>
            </a:pPr>
            <a:r>
              <a:rPr lang="en-US" sz="2000" b="0" i="0" dirty="0">
                <a:effectLst/>
                <a:latin typeface="Titillium_Web"/>
              </a:rPr>
              <a:t>Gain exposure to significant high-profile figures in HE </a:t>
            </a:r>
          </a:p>
          <a:p>
            <a:pPr>
              <a:buFont typeface="Arial" panose="020B0604020202020204" pitchFamily="34" charset="0"/>
              <a:buChar char="•"/>
            </a:pPr>
            <a:r>
              <a:rPr lang="en-US" sz="2000" b="0" i="0" dirty="0">
                <a:effectLst/>
                <a:latin typeface="Titillium_Web"/>
              </a:rPr>
              <a:t>Learn new skills and methods for application </a:t>
            </a:r>
          </a:p>
          <a:p>
            <a:pPr>
              <a:buFont typeface="Arial" panose="020B0604020202020204" pitchFamily="34" charset="0"/>
              <a:buChar char="•"/>
            </a:pPr>
            <a:r>
              <a:rPr lang="en-US" sz="2000" b="0" i="0" dirty="0">
                <a:effectLst/>
                <a:latin typeface="Titillium_Web"/>
              </a:rPr>
              <a:t>Proactive and practical learning </a:t>
            </a:r>
          </a:p>
          <a:p>
            <a:pPr>
              <a:buFont typeface="Arial" panose="020B0604020202020204" pitchFamily="34" charset="0"/>
              <a:buChar char="•"/>
            </a:pPr>
            <a:r>
              <a:rPr lang="en-US" sz="2000" b="0" i="0" dirty="0">
                <a:effectLst/>
                <a:latin typeface="Titillium_Web"/>
              </a:rPr>
              <a:t>Influencing and leadership skills   </a:t>
            </a:r>
          </a:p>
          <a:p>
            <a:pPr>
              <a:buFont typeface="Arial" panose="020B0604020202020204" pitchFamily="34" charset="0"/>
              <a:buChar char="•"/>
            </a:pPr>
            <a:r>
              <a:rPr lang="en-US" sz="2000" b="0" i="0" dirty="0">
                <a:effectLst/>
                <a:latin typeface="Titillium_Web"/>
              </a:rPr>
              <a:t>Effective communication and stakeholder management</a:t>
            </a:r>
          </a:p>
          <a:p>
            <a:pPr>
              <a:buFont typeface="Arial" panose="020B0604020202020204" pitchFamily="34" charset="0"/>
              <a:buChar char="•"/>
            </a:pPr>
            <a:r>
              <a:rPr lang="en-US" sz="2000" b="0" i="0" dirty="0">
                <a:effectLst/>
                <a:latin typeface="Titillium_Web"/>
              </a:rPr>
              <a:t>Strategic thinking.</a:t>
            </a:r>
          </a:p>
        </p:txBody>
      </p:sp>
      <p:pic>
        <p:nvPicPr>
          <p:cNvPr id="5" name="Picture 4" descr="A group of people sitting in a room looking at a screen&#10;&#10;Description automatically generated with medium confidence">
            <a:extLst>
              <a:ext uri="{FF2B5EF4-FFF2-40B4-BE49-F238E27FC236}">
                <a16:creationId xmlns:a16="http://schemas.microsoft.com/office/drawing/2014/main" id="{97B26867-F273-467B-AAA2-CEC6859D5194}"/>
              </a:ext>
            </a:extLst>
          </p:cNvPr>
          <p:cNvPicPr>
            <a:picLocks noChangeAspect="1"/>
          </p:cNvPicPr>
          <p:nvPr/>
        </p:nvPicPr>
        <p:blipFill rotWithShape="1">
          <a:blip r:embed="rId2">
            <a:extLst>
              <a:ext uri="{28A0092B-C50C-407E-A947-70E740481C1C}">
                <a14:useLocalDpi xmlns:a14="http://schemas.microsoft.com/office/drawing/2010/main" val="0"/>
              </a:ext>
            </a:extLst>
          </a:blip>
          <a:srcRect l="24816" r="24489"/>
          <a:stretch/>
        </p:blipFill>
        <p:spPr>
          <a:xfrm>
            <a:off x="20" y="10"/>
            <a:ext cx="4635571" cy="6857990"/>
          </a:xfrm>
          <a:prstGeom prst="rect">
            <a:avLst/>
          </a:prstGeom>
          <a:effectLst/>
        </p:spPr>
      </p:pic>
      <p:cxnSp>
        <p:nvCxnSpPr>
          <p:cNvPr id="18"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49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10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6EA7-E634-4012-B10C-DCF04CCFED7A}"/>
              </a:ext>
            </a:extLst>
          </p:cNvPr>
          <p:cNvSpPr>
            <a:spLocks noGrp="1"/>
          </p:cNvSpPr>
          <p:nvPr>
            <p:ph type="title"/>
          </p:nvPr>
        </p:nvSpPr>
        <p:spPr/>
        <p:txBody>
          <a:bodyPr>
            <a:normAutofit/>
          </a:bodyPr>
          <a:lstStyle/>
          <a:p>
            <a:r>
              <a:rPr lang="en-GB" sz="4000" dirty="0">
                <a:solidFill>
                  <a:srgbClr val="654C8F"/>
                </a:solidFill>
                <a:latin typeface="Titillium Web" panose="00000500000000000000" pitchFamily="2" charset="0"/>
              </a:rPr>
              <a:t>Does it work?</a:t>
            </a:r>
          </a:p>
        </p:txBody>
      </p:sp>
      <p:sp>
        <p:nvSpPr>
          <p:cNvPr id="3" name="Content Placeholder 2">
            <a:extLst>
              <a:ext uri="{FF2B5EF4-FFF2-40B4-BE49-F238E27FC236}">
                <a16:creationId xmlns:a16="http://schemas.microsoft.com/office/drawing/2014/main" id="{4E6DAB63-8D64-427C-837A-BCB8B92D6A88}"/>
              </a:ext>
            </a:extLst>
          </p:cNvPr>
          <p:cNvSpPr>
            <a:spLocks noGrp="1"/>
          </p:cNvSpPr>
          <p:nvPr>
            <p:ph idx="1"/>
          </p:nvPr>
        </p:nvSpPr>
        <p:spPr/>
        <p:txBody>
          <a:bodyPr>
            <a:noAutofit/>
          </a:bodyPr>
          <a:lstStyle/>
          <a:p>
            <a:pPr algn="l">
              <a:buFont typeface="Arial" panose="020B0604020202020204" pitchFamily="34" charset="0"/>
              <a:buChar char="•"/>
            </a:pPr>
            <a:r>
              <a:rPr lang="en-US" sz="2000" b="0" i="0" dirty="0">
                <a:solidFill>
                  <a:srgbClr val="404040"/>
                </a:solidFill>
                <a:effectLst/>
                <a:latin typeface="Titillium_Web"/>
              </a:rPr>
              <a:t>From the 2 cohorts we have seen in 2018 and 2019 we have been informed about 14 promotions. That’s a rate of 20% promoted within 12 months of completing the course. </a:t>
            </a:r>
          </a:p>
          <a:p>
            <a:pPr algn="l"/>
            <a:r>
              <a:rPr lang="en-US" sz="2000" b="0" i="0" dirty="0">
                <a:solidFill>
                  <a:srgbClr val="404040"/>
                </a:solidFill>
                <a:effectLst/>
                <a:latin typeface="Titillium_Web"/>
              </a:rPr>
              <a:t>A recent graduate and one of those recently promoted, told us………</a:t>
            </a:r>
          </a:p>
          <a:p>
            <a:pPr marL="0" indent="0" algn="l">
              <a:buNone/>
            </a:pPr>
            <a:r>
              <a:rPr lang="en-US" sz="2000" b="0" i="0" dirty="0">
                <a:solidFill>
                  <a:srgbClr val="404040"/>
                </a:solidFill>
                <a:effectLst/>
                <a:latin typeface="Titillium_Web"/>
              </a:rPr>
              <a:t>	</a:t>
            </a:r>
            <a:r>
              <a:rPr lang="en-US" sz="2000" b="0" i="1" dirty="0">
                <a:solidFill>
                  <a:srgbClr val="404040"/>
                </a:solidFill>
                <a:effectLst/>
                <a:latin typeface="Titillium_Web"/>
              </a:rPr>
              <a:t>“There are huge benefits to attending Summer School,” </a:t>
            </a:r>
            <a:r>
              <a:rPr lang="en-US" sz="2000" b="0" i="0" dirty="0">
                <a:solidFill>
                  <a:srgbClr val="404040"/>
                </a:solidFill>
                <a:effectLst/>
                <a:latin typeface="Titillium_Web"/>
              </a:rPr>
              <a:t>Jack said. “</a:t>
            </a:r>
            <a:r>
              <a:rPr lang="en-US" sz="2000" b="0" i="1" dirty="0">
                <a:solidFill>
                  <a:srgbClr val="404040"/>
                </a:solidFill>
                <a:effectLst/>
                <a:latin typeface="Titillium_Web"/>
              </a:rPr>
              <a:t>But for me the two standout items were confidence development and the network.</a:t>
            </a:r>
          </a:p>
          <a:p>
            <a:pPr marL="0" indent="0" algn="l">
              <a:buNone/>
            </a:pPr>
            <a:r>
              <a:rPr lang="en-US" sz="2000" b="0" i="0" dirty="0">
                <a:solidFill>
                  <a:srgbClr val="404040"/>
                </a:solidFill>
                <a:effectLst/>
                <a:latin typeface="Titillium_Web"/>
              </a:rPr>
              <a:t>	</a:t>
            </a:r>
            <a:r>
              <a:rPr lang="en-US" sz="2000" b="0" i="1" dirty="0">
                <a:solidFill>
                  <a:srgbClr val="404040"/>
                </a:solidFill>
                <a:effectLst/>
                <a:latin typeface="Titillium_Web"/>
              </a:rPr>
              <a:t>“It was a real test for me. Sitting in those sessions with peers from across the country, and with international delegates too, could I hold my own in that environment? Did I feel comfortable, and could I engage at the right level on the detail, the technical and the strategic? Was I confident that I was in the right place, and did it feel like my career aspirations were realistic? To come away from such an intense </a:t>
            </a:r>
            <a:r>
              <a:rPr lang="en-US" sz="2000" b="0" i="1" dirty="0" err="1">
                <a:solidFill>
                  <a:srgbClr val="404040"/>
                </a:solidFill>
                <a:effectLst/>
                <a:latin typeface="Titillium_Web"/>
              </a:rPr>
              <a:t>programme</a:t>
            </a:r>
            <a:r>
              <a:rPr lang="en-US" sz="2000" b="0" i="1" dirty="0">
                <a:solidFill>
                  <a:srgbClr val="404040"/>
                </a:solidFill>
                <a:effectLst/>
                <a:latin typeface="Titillium_Web"/>
              </a:rPr>
              <a:t> and feel that the answer was ‘Yes’ was a huge confidence boost. The entire cohort were engaging and supportive and I feel I learnt just as much from each of them as from the structured speakers.”</a:t>
            </a:r>
          </a:p>
          <a:p>
            <a:pPr algn="l">
              <a:buFont typeface="Arial" panose="020B0604020202020204" pitchFamily="34" charset="0"/>
              <a:buChar char="•"/>
            </a:pPr>
            <a:endParaRPr lang="en-US" sz="1600" b="0" i="0" dirty="0">
              <a:solidFill>
                <a:srgbClr val="404040"/>
              </a:solidFill>
              <a:effectLst/>
              <a:latin typeface="Titillium_Web"/>
            </a:endParaRPr>
          </a:p>
        </p:txBody>
      </p:sp>
    </p:spTree>
    <p:extLst>
      <p:ext uri="{BB962C8B-B14F-4D97-AF65-F5344CB8AC3E}">
        <p14:creationId xmlns:p14="http://schemas.microsoft.com/office/powerpoint/2010/main" val="1888053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6EA7-E634-4012-B10C-DCF04CCFED7A}"/>
              </a:ext>
            </a:extLst>
          </p:cNvPr>
          <p:cNvSpPr>
            <a:spLocks noGrp="1"/>
          </p:cNvSpPr>
          <p:nvPr>
            <p:ph type="title"/>
          </p:nvPr>
        </p:nvSpPr>
        <p:spPr/>
        <p:txBody>
          <a:bodyPr>
            <a:normAutofit/>
          </a:bodyPr>
          <a:lstStyle/>
          <a:p>
            <a:r>
              <a:rPr lang="en-GB" sz="4000" dirty="0">
                <a:solidFill>
                  <a:srgbClr val="654C8F"/>
                </a:solidFill>
                <a:latin typeface="Titillium Web" panose="00000500000000000000" pitchFamily="2" charset="0"/>
              </a:rPr>
              <a:t>Why does it work?</a:t>
            </a:r>
          </a:p>
        </p:txBody>
      </p:sp>
      <p:sp>
        <p:nvSpPr>
          <p:cNvPr id="3" name="Content Placeholder 2">
            <a:extLst>
              <a:ext uri="{FF2B5EF4-FFF2-40B4-BE49-F238E27FC236}">
                <a16:creationId xmlns:a16="http://schemas.microsoft.com/office/drawing/2014/main" id="{4E6DAB63-8D64-427C-837A-BCB8B92D6A88}"/>
              </a:ext>
            </a:extLst>
          </p:cNvPr>
          <p:cNvSpPr>
            <a:spLocks noGrp="1"/>
          </p:cNvSpPr>
          <p:nvPr>
            <p:ph idx="1"/>
          </p:nvPr>
        </p:nvSpPr>
        <p:spPr>
          <a:xfrm>
            <a:off x="752475" y="1549400"/>
            <a:ext cx="10515600" cy="4351338"/>
          </a:xfrm>
        </p:spPr>
        <p:txBody>
          <a:bodyPr>
            <a:noAutofit/>
          </a:bodyPr>
          <a:lstStyle/>
          <a:p>
            <a:pPr algn="l">
              <a:buFont typeface="Arial" panose="020B0604020202020204" pitchFamily="34" charset="0"/>
              <a:buChar char="•"/>
            </a:pPr>
            <a:r>
              <a:rPr lang="en-US" sz="2000" b="0" i="0" dirty="0">
                <a:solidFill>
                  <a:srgbClr val="404040"/>
                </a:solidFill>
                <a:effectLst/>
                <a:latin typeface="Titillium_Web"/>
              </a:rPr>
              <a:t>It works because of the quality of the </a:t>
            </a:r>
            <a:r>
              <a:rPr lang="en-US" sz="2000" b="1" i="0" dirty="0">
                <a:solidFill>
                  <a:srgbClr val="404040"/>
                </a:solidFill>
                <a:effectLst/>
                <a:latin typeface="Titillium_Web"/>
              </a:rPr>
              <a:t>professional facilitator </a:t>
            </a:r>
            <a:r>
              <a:rPr lang="en-US" sz="2000" b="0" i="0" dirty="0">
                <a:solidFill>
                  <a:srgbClr val="404040"/>
                </a:solidFill>
                <a:effectLst/>
                <a:latin typeface="Titillium_Web"/>
              </a:rPr>
              <a:t>who links every session and </a:t>
            </a:r>
            <a:r>
              <a:rPr lang="en-US" sz="2000" dirty="0">
                <a:solidFill>
                  <a:srgbClr val="404040"/>
                </a:solidFill>
                <a:latin typeface="Titillium_Web"/>
              </a:rPr>
              <a:t>every day of the </a:t>
            </a:r>
            <a:r>
              <a:rPr lang="en-US" sz="2000" dirty="0" err="1">
                <a:solidFill>
                  <a:srgbClr val="404040"/>
                </a:solidFill>
                <a:latin typeface="Titillium_Web"/>
              </a:rPr>
              <a:t>programme</a:t>
            </a:r>
            <a:r>
              <a:rPr lang="en-US" sz="2000" dirty="0">
                <a:solidFill>
                  <a:srgbClr val="404040"/>
                </a:solidFill>
                <a:latin typeface="Titillium_Web"/>
              </a:rPr>
              <a:t>, keeping the participants focused on their project work.</a:t>
            </a:r>
          </a:p>
          <a:p>
            <a:pPr algn="l">
              <a:buFont typeface="Arial" panose="020B0604020202020204" pitchFamily="34" charset="0"/>
              <a:buChar char="•"/>
            </a:pPr>
            <a:r>
              <a:rPr lang="en-US" sz="2000" b="1" i="0" dirty="0">
                <a:solidFill>
                  <a:srgbClr val="404040"/>
                </a:solidFill>
                <a:effectLst/>
                <a:latin typeface="Titillium_Web"/>
              </a:rPr>
              <a:t>Great speakers</a:t>
            </a:r>
            <a:r>
              <a:rPr lang="en-US" sz="2000" b="0" i="0" dirty="0">
                <a:solidFill>
                  <a:srgbClr val="404040"/>
                </a:solidFill>
                <a:effectLst/>
                <a:latin typeface="Titillium_Web"/>
              </a:rPr>
              <a:t>, well briefed, all sessions are an hour long and interactive.</a:t>
            </a:r>
          </a:p>
          <a:p>
            <a:pPr algn="l">
              <a:buFont typeface="Arial" panose="020B0604020202020204" pitchFamily="34" charset="0"/>
              <a:buChar char="•"/>
            </a:pPr>
            <a:r>
              <a:rPr lang="en-US" sz="2000" b="1" dirty="0">
                <a:solidFill>
                  <a:srgbClr val="404040"/>
                </a:solidFill>
                <a:latin typeface="Titillium_Web"/>
              </a:rPr>
              <a:t>Senior industry speakers </a:t>
            </a:r>
            <a:r>
              <a:rPr lang="en-US" sz="2000" dirty="0">
                <a:solidFill>
                  <a:srgbClr val="404040"/>
                </a:solidFill>
                <a:latin typeface="Titillium_Web"/>
              </a:rPr>
              <a:t>invited as after dinner speakers.</a:t>
            </a:r>
          </a:p>
          <a:p>
            <a:pPr algn="l">
              <a:buFont typeface="Arial" panose="020B0604020202020204" pitchFamily="34" charset="0"/>
              <a:buChar char="•"/>
            </a:pPr>
            <a:r>
              <a:rPr lang="en-US" sz="2000" b="0" i="0" dirty="0">
                <a:solidFill>
                  <a:srgbClr val="404040"/>
                </a:solidFill>
                <a:effectLst/>
                <a:latin typeface="Titillium_Web"/>
              </a:rPr>
              <a:t>The </a:t>
            </a:r>
            <a:r>
              <a:rPr lang="en-US" sz="2000" b="1" i="0" dirty="0">
                <a:solidFill>
                  <a:srgbClr val="404040"/>
                </a:solidFill>
                <a:effectLst/>
                <a:latin typeface="Titillium_Web"/>
              </a:rPr>
              <a:t>course is residential and full on</a:t>
            </a:r>
            <a:r>
              <a:rPr lang="en-US" sz="2000" b="0" i="0" dirty="0">
                <a:solidFill>
                  <a:srgbClr val="404040"/>
                </a:solidFill>
                <a:effectLst/>
                <a:latin typeface="Titillium_Web"/>
              </a:rPr>
              <a:t>, no time to slip back into work emails.</a:t>
            </a:r>
          </a:p>
          <a:p>
            <a:pPr algn="l">
              <a:buFont typeface="Arial" panose="020B0604020202020204" pitchFamily="34" charset="0"/>
              <a:buChar char="•"/>
            </a:pPr>
            <a:r>
              <a:rPr lang="en-US" sz="2000" dirty="0">
                <a:solidFill>
                  <a:srgbClr val="404040"/>
                </a:solidFill>
                <a:latin typeface="Titillium_Web"/>
              </a:rPr>
              <a:t>Depth breadth of the content including for </a:t>
            </a:r>
            <a:r>
              <a:rPr lang="en-US" sz="2000" dirty="0">
                <a:latin typeface="Titillium_Web"/>
              </a:rPr>
              <a:t>example; </a:t>
            </a:r>
            <a:r>
              <a:rPr lang="en-US" sz="2000" b="0" i="0" dirty="0">
                <a:effectLst/>
                <a:latin typeface="Titillium_Web"/>
              </a:rPr>
              <a:t>Don Guckert the Chair of APPA, our American counterpart.</a:t>
            </a:r>
          </a:p>
          <a:p>
            <a:pPr algn="l">
              <a:buFont typeface="Arial" panose="020B0604020202020204" pitchFamily="34" charset="0"/>
              <a:buChar char="•"/>
            </a:pPr>
            <a:r>
              <a:rPr lang="en-US" sz="2000" b="0" i="0" dirty="0">
                <a:solidFill>
                  <a:srgbClr val="404040"/>
                </a:solidFill>
                <a:effectLst/>
                <a:latin typeface="Titillium_Web"/>
              </a:rPr>
              <a:t>International delegates pre-covid, including University of Cape Town, University of the Free State and University of Pretoria.</a:t>
            </a:r>
          </a:p>
          <a:p>
            <a:pPr algn="l">
              <a:buFont typeface="Arial" panose="020B0604020202020204" pitchFamily="34" charset="0"/>
              <a:buChar char="•"/>
            </a:pPr>
            <a:r>
              <a:rPr lang="en-US" sz="2000" dirty="0">
                <a:solidFill>
                  <a:srgbClr val="404040"/>
                </a:solidFill>
                <a:latin typeface="Titillium_Web"/>
              </a:rPr>
              <a:t>This is a </a:t>
            </a:r>
            <a:r>
              <a:rPr lang="en-US" sz="2000" b="1" dirty="0">
                <a:solidFill>
                  <a:srgbClr val="404040"/>
                </a:solidFill>
                <a:latin typeface="Titillium_Web"/>
              </a:rPr>
              <a:t>long-term </a:t>
            </a:r>
            <a:r>
              <a:rPr lang="en-US" sz="2000" b="1" dirty="0" err="1">
                <a:solidFill>
                  <a:srgbClr val="404040"/>
                </a:solidFill>
                <a:latin typeface="Titillium_Web"/>
              </a:rPr>
              <a:t>programme</a:t>
            </a:r>
            <a:r>
              <a:rPr lang="en-US" sz="2000" b="1" dirty="0">
                <a:solidFill>
                  <a:srgbClr val="404040"/>
                </a:solidFill>
                <a:latin typeface="Titillium_Web"/>
              </a:rPr>
              <a:t> </a:t>
            </a:r>
            <a:r>
              <a:rPr lang="en-US" sz="2000" dirty="0">
                <a:solidFill>
                  <a:srgbClr val="404040"/>
                </a:solidFill>
                <a:latin typeface="Titillium_Web"/>
              </a:rPr>
              <a:t>we follow the delegates for a year.</a:t>
            </a:r>
          </a:p>
          <a:p>
            <a:pPr algn="l">
              <a:buFont typeface="Arial" panose="020B0604020202020204" pitchFamily="34" charset="0"/>
              <a:buChar char="•"/>
            </a:pPr>
            <a:r>
              <a:rPr lang="en-US" sz="2000" dirty="0">
                <a:solidFill>
                  <a:srgbClr val="404040"/>
                </a:solidFill>
                <a:latin typeface="Titillium_Web"/>
              </a:rPr>
              <a:t>Sense of competition, between participants as there are prizes and accolades for winning project groups.</a:t>
            </a:r>
          </a:p>
          <a:p>
            <a:pPr algn="l">
              <a:buFont typeface="Arial" panose="020B0604020202020204" pitchFamily="34" charset="0"/>
              <a:buChar char="•"/>
            </a:pPr>
            <a:r>
              <a:rPr lang="en-US" sz="2000" b="1" i="0" dirty="0">
                <a:solidFill>
                  <a:srgbClr val="404040"/>
                </a:solidFill>
                <a:effectLst/>
                <a:latin typeface="Titillium_Web"/>
              </a:rPr>
              <a:t>We listen to their project outputs and put them into practice</a:t>
            </a:r>
            <a:r>
              <a:rPr lang="en-US" sz="2000" b="0" i="0" dirty="0">
                <a:solidFill>
                  <a:srgbClr val="404040"/>
                </a:solidFill>
                <a:effectLst/>
                <a:latin typeface="Titillium_Web"/>
              </a:rPr>
              <a:t>. AUDE recently launched a work shadowing </a:t>
            </a:r>
            <a:r>
              <a:rPr lang="en-US" sz="2000" b="0" i="0" dirty="0" err="1">
                <a:solidFill>
                  <a:srgbClr val="404040"/>
                </a:solidFill>
                <a:effectLst/>
                <a:latin typeface="Titillium_Web"/>
              </a:rPr>
              <a:t>programme</a:t>
            </a:r>
            <a:r>
              <a:rPr lang="en-US" sz="2000" b="0" i="0" dirty="0">
                <a:solidFill>
                  <a:srgbClr val="404040"/>
                </a:solidFill>
                <a:effectLst/>
                <a:latin typeface="Titillium_Web"/>
              </a:rPr>
              <a:t> on the recommendation of one of our project groups.</a:t>
            </a:r>
          </a:p>
        </p:txBody>
      </p:sp>
    </p:spTree>
    <p:extLst>
      <p:ext uri="{BB962C8B-B14F-4D97-AF65-F5344CB8AC3E}">
        <p14:creationId xmlns:p14="http://schemas.microsoft.com/office/powerpoint/2010/main" val="374834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E9C083143F1943BC35958CC853B846" ma:contentTypeVersion="15" ma:contentTypeDescription="Create a new document." ma:contentTypeScope="" ma:versionID="a126aec8e47faa220f70ce6e708d9070">
  <xsd:schema xmlns:xsd="http://www.w3.org/2001/XMLSchema" xmlns:xs="http://www.w3.org/2001/XMLSchema" xmlns:p="http://schemas.microsoft.com/office/2006/metadata/properties" xmlns:ns2="3846b46e-6855-45f4-99c4-bbbbaeb658d1" xmlns:ns3="90a3253b-4aac-455d-9996-09f9f254bf92" targetNamespace="http://schemas.microsoft.com/office/2006/metadata/properties" ma:root="true" ma:fieldsID="b014fd63d8cc03417b32d04376368c9c" ns2:_="" ns3:_="">
    <xsd:import namespace="3846b46e-6855-45f4-99c4-bbbbaeb658d1"/>
    <xsd:import namespace="90a3253b-4aac-455d-9996-09f9f254bf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6b46e-6855-45f4-99c4-bbbbaeb658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0a3253b-4aac-455d-9996-09f9f254bf9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2C344-E1CE-4356-9927-38B2EB747AC1}">
  <ds:schemaRef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90a3253b-4aac-455d-9996-09f9f254bf92"/>
    <ds:schemaRef ds:uri="3846b46e-6855-45f4-99c4-bbbbaeb658d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6C9FF6D-11DB-439B-B8DB-DD4FCB7C23AC}">
  <ds:schemaRefs>
    <ds:schemaRef ds:uri="http://schemas.microsoft.com/sharepoint/v3/contenttype/forms"/>
  </ds:schemaRefs>
</ds:datastoreItem>
</file>

<file path=customXml/itemProps3.xml><?xml version="1.0" encoding="utf-8"?>
<ds:datastoreItem xmlns:ds="http://schemas.openxmlformats.org/officeDocument/2006/customXml" ds:itemID="{4B69839E-E364-48F6-93F7-2CDA35BB6F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6b46e-6855-45f4-99c4-bbbbaeb658d1"/>
    <ds:schemaRef ds:uri="90a3253b-4aac-455d-9996-09f9f254bf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1177</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Titillium Web</vt:lpstr>
      <vt:lpstr>Titillium_Web</vt:lpstr>
      <vt:lpstr>Office Theme</vt:lpstr>
      <vt:lpstr>PowerPoint Presentation</vt:lpstr>
      <vt:lpstr>HEFMA Conference Oct 2021 Turning challenges into opportunities in the Higher Education sector by reskilling and upskilling FM staff (for the future)</vt:lpstr>
      <vt:lpstr>Stephen Wells AUDE Chair 2019 – 2021  Director of Estates, Facilities and Commercial Services, University of Surrey</vt:lpstr>
      <vt:lpstr>A little bit about AUDE (Association of University Director of Estates)</vt:lpstr>
      <vt:lpstr>Creating the leaders of tomorrow</vt:lpstr>
      <vt:lpstr>Who does the residential suit?</vt:lpstr>
      <vt:lpstr>What skills and learning to expect from the residential?</vt:lpstr>
      <vt:lpstr>Does it work?</vt:lpstr>
      <vt:lpstr>Why does it work?</vt:lpstr>
      <vt:lpstr>Reflection as chair of AUDE</vt:lpstr>
      <vt:lpstr>Video</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Higgs</dc:creator>
  <cp:lastModifiedBy>Daniel Mohala</cp:lastModifiedBy>
  <cp:revision>9</cp:revision>
  <dcterms:created xsi:type="dcterms:W3CDTF">2020-10-28T09:46:51Z</dcterms:created>
  <dcterms:modified xsi:type="dcterms:W3CDTF">2021-10-19T13:18:46Z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0x01010073E9C083143F1943BC35958CC853B846</vt:lpwstr>
  </property>
</Properties>
</file>